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650D94-958B-45E1-83C0-3C78BCCA795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0425"/>
            <a:ext cx="79248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70866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8180D56-7F6B-4107-83E3-DA324B46621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1A6919-EAA3-4685-9A22-431A0E4C27B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32CE1-1D07-4D25-B67F-C217AACD512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8EA45-B8CC-4B12-A61C-4E65F1B0A7F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24539-5110-44EB-A9B9-2795D927FA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8352A-F049-43B4-9168-5D12187F8E1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31A61B-F647-453F-8EF6-CD3B93690C3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E493A-0F32-47FF-A33E-2F18F3983F6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6179A-5B0A-4310-9BA5-01B6A24E445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35319-9D47-457A-B025-4C0BC095729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6404F-AADE-4CB7-A56A-99E7BFF0805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114048-9794-4365-815B-48DB1BCF5DA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Wealth &amp; development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development?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/>
          <a:lstStyle/>
          <a:p>
            <a:r>
              <a:rPr lang="en-GB" sz="2800" dirty="0" smtClean="0"/>
              <a:t>Equality</a:t>
            </a:r>
          </a:p>
          <a:p>
            <a:r>
              <a:rPr lang="en-GB" sz="2800" dirty="0" smtClean="0"/>
              <a:t>Standard of living</a:t>
            </a:r>
          </a:p>
          <a:p>
            <a:r>
              <a:rPr lang="en-GB" sz="2800" dirty="0" smtClean="0"/>
              <a:t>GDP per capita</a:t>
            </a:r>
          </a:p>
          <a:p>
            <a:r>
              <a:rPr lang="en-GB" sz="2800" dirty="0" smtClean="0"/>
              <a:t>Manufacturing &amp; service industries.</a:t>
            </a:r>
          </a:p>
          <a:p>
            <a:r>
              <a:rPr lang="en-GB" sz="2800" dirty="0" smtClean="0"/>
              <a:t>Human rights/freedom</a:t>
            </a:r>
          </a:p>
          <a:p>
            <a:r>
              <a:rPr lang="en-GB" sz="2800" dirty="0" smtClean="0"/>
              <a:t>Political stability</a:t>
            </a:r>
          </a:p>
          <a:p>
            <a:r>
              <a:rPr lang="en-GB" sz="2800" dirty="0" smtClean="0"/>
              <a:t>Good infrastructure</a:t>
            </a:r>
          </a:p>
          <a:p>
            <a:r>
              <a:rPr lang="en-GB" sz="2800" dirty="0" smtClean="0"/>
              <a:t>Access to clean water.</a:t>
            </a:r>
          </a:p>
          <a:p>
            <a:r>
              <a:rPr lang="en-GB" sz="2800" dirty="0" smtClean="0"/>
              <a:t>Sufficient &amp; nutritious food consumption.</a:t>
            </a:r>
          </a:p>
          <a:p>
            <a:r>
              <a:rPr lang="en-GB" sz="2800" dirty="0" smtClean="0"/>
              <a:t>Access to education &amp; health care</a:t>
            </a:r>
            <a:endParaRPr lang="en-GB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Factors Affecting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Natural resources &amp; ability to extract/use them.</a:t>
            </a:r>
          </a:p>
          <a:p>
            <a:r>
              <a:rPr lang="en-GB" sz="2400" dirty="0" smtClean="0"/>
              <a:t>Industrialisation</a:t>
            </a:r>
          </a:p>
          <a:p>
            <a:r>
              <a:rPr lang="en-GB" sz="2400" dirty="0" smtClean="0"/>
              <a:t>Political stability</a:t>
            </a:r>
          </a:p>
          <a:p>
            <a:r>
              <a:rPr lang="en-GB" sz="2400" dirty="0" smtClean="0"/>
              <a:t>War</a:t>
            </a:r>
          </a:p>
          <a:p>
            <a:r>
              <a:rPr lang="en-GB" sz="2400" dirty="0" smtClean="0"/>
              <a:t>Natural disasters</a:t>
            </a:r>
          </a:p>
          <a:p>
            <a:r>
              <a:rPr lang="en-GB" sz="2400" dirty="0" smtClean="0"/>
              <a:t>Climate</a:t>
            </a:r>
          </a:p>
          <a:p>
            <a:r>
              <a:rPr lang="en-GB" sz="2400" dirty="0" smtClean="0"/>
              <a:t>Terrain (flat land/mountains)</a:t>
            </a:r>
          </a:p>
          <a:p>
            <a:r>
              <a:rPr lang="en-GB" sz="2400" dirty="0" smtClean="0"/>
              <a:t>Disease</a:t>
            </a:r>
          </a:p>
          <a:p>
            <a:r>
              <a:rPr lang="en-GB" sz="2400" dirty="0" smtClean="0"/>
              <a:t>Neighbouring countries</a:t>
            </a:r>
          </a:p>
          <a:p>
            <a:r>
              <a:rPr lang="en-GB" sz="2400" dirty="0" smtClean="0"/>
              <a:t>Location: coastal/landlocked.</a:t>
            </a:r>
          </a:p>
          <a:p>
            <a:r>
              <a:rPr lang="en-GB" sz="2400" dirty="0" smtClean="0"/>
              <a:t>Trade</a:t>
            </a:r>
            <a:endParaRPr lang="en-GB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Measuring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GDP per capita</a:t>
            </a:r>
          </a:p>
          <a:p>
            <a:r>
              <a:rPr lang="en-GB" sz="2800" dirty="0" smtClean="0"/>
              <a:t>Literacy rate</a:t>
            </a:r>
          </a:p>
          <a:p>
            <a:r>
              <a:rPr lang="en-GB" sz="2800" dirty="0" smtClean="0"/>
              <a:t>No of people per doctor</a:t>
            </a:r>
          </a:p>
          <a:p>
            <a:r>
              <a:rPr lang="en-GB" sz="2800" dirty="0" smtClean="0"/>
              <a:t>Life expectancy</a:t>
            </a:r>
          </a:p>
          <a:p>
            <a:r>
              <a:rPr lang="en-GB" sz="2800" dirty="0" smtClean="0"/>
              <a:t>Access to clean water</a:t>
            </a:r>
          </a:p>
          <a:p>
            <a:r>
              <a:rPr lang="en-GB" sz="2800" dirty="0" smtClean="0"/>
              <a:t>Calorie intake</a:t>
            </a:r>
          </a:p>
          <a:p>
            <a:r>
              <a:rPr lang="en-GB" sz="2800" dirty="0" smtClean="0"/>
              <a:t>Birth &amp; Death rates</a:t>
            </a:r>
          </a:p>
          <a:p>
            <a:r>
              <a:rPr lang="en-GB" sz="2800" dirty="0" smtClean="0"/>
              <a:t>Infant mortality rate</a:t>
            </a:r>
          </a:p>
          <a:p>
            <a:r>
              <a:rPr lang="en-GB" sz="2800" dirty="0" smtClean="0"/>
              <a:t>Human Development Index (HDI)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measurement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smtClean="0"/>
              <a:t>QUALITATIVE INDICATORS:</a:t>
            </a:r>
            <a:r>
              <a:rPr lang="en-GB" sz="2800" dirty="0" smtClean="0"/>
              <a:t> </a:t>
            </a:r>
            <a:r>
              <a:rPr lang="en-GB" sz="2400" dirty="0" smtClean="0"/>
              <a:t>Describe development rather than measure .e.g. Security, freedom, corruption. 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b="1" dirty="0" smtClean="0"/>
              <a:t>COMPOSITE INDICATORS:</a:t>
            </a:r>
            <a:r>
              <a:rPr lang="en-GB" sz="2800" dirty="0" smtClean="0"/>
              <a:t> </a:t>
            </a:r>
            <a:r>
              <a:rPr lang="en-GB" sz="2400" dirty="0" smtClean="0"/>
              <a:t>Combine several other factors in one single figure E.g. HDI &amp; HPI. 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b="1" dirty="0" smtClean="0"/>
              <a:t>QUANTITATIVE INDICATORS:</a:t>
            </a:r>
            <a:r>
              <a:rPr lang="en-GB" sz="2800" dirty="0" smtClean="0"/>
              <a:t> </a:t>
            </a:r>
            <a:r>
              <a:rPr lang="en-GB" sz="2400" dirty="0" smtClean="0"/>
              <a:t>Numbers rather than descriptions GDP </a:t>
            </a:r>
            <a:r>
              <a:rPr lang="en-GB" sz="2400" smtClean="0"/>
              <a:t>per Capita. </a:t>
            </a:r>
            <a:endParaRPr lang="en-GB" sz="28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Employment Structures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b="1" dirty="0" smtClean="0"/>
              <a:t>Employment structure: </a:t>
            </a:r>
            <a:r>
              <a:rPr lang="en-GB" sz="2400" dirty="0" smtClean="0"/>
              <a:t>% of workers employed in Primary/Secondary/Tertiary sectors.</a:t>
            </a:r>
          </a:p>
          <a:p>
            <a:pPr lvl="1"/>
            <a:r>
              <a:rPr lang="en-GB" sz="2000" b="1" i="1" dirty="0" smtClean="0"/>
              <a:t>Primary Sector</a:t>
            </a:r>
            <a:r>
              <a:rPr lang="en-GB" sz="2000" dirty="0" smtClean="0"/>
              <a:t>: Extracting raw materials/resources (fishing, mining, farming etc).</a:t>
            </a:r>
          </a:p>
          <a:p>
            <a:pPr lvl="1"/>
            <a:r>
              <a:rPr lang="en-GB" sz="2000" b="1" i="1" dirty="0" smtClean="0"/>
              <a:t>Secondary Sector: </a:t>
            </a:r>
            <a:r>
              <a:rPr lang="en-GB" sz="2000" dirty="0" smtClean="0"/>
              <a:t>Manufacturing &amp; construction</a:t>
            </a:r>
          </a:p>
          <a:p>
            <a:pPr lvl="1"/>
            <a:r>
              <a:rPr lang="en-GB" sz="2000" b="1" i="1" dirty="0" smtClean="0"/>
              <a:t>Tertiary Sector</a:t>
            </a:r>
            <a:r>
              <a:rPr lang="en-GB" sz="2000" i="1" dirty="0" smtClean="0"/>
              <a:t>: </a:t>
            </a:r>
            <a:r>
              <a:rPr lang="en-GB" sz="2000" dirty="0" smtClean="0"/>
              <a:t>Service provision (police, teachers).</a:t>
            </a:r>
            <a:endParaRPr lang="en-GB" sz="2000" dirty="0" smtClean="0"/>
          </a:p>
          <a:p>
            <a:pPr lvl="1">
              <a:buNone/>
            </a:pPr>
            <a:endParaRPr lang="en-GB" sz="2000" dirty="0" smtClean="0"/>
          </a:p>
          <a:p>
            <a:r>
              <a:rPr lang="en-GB" sz="2400" dirty="0" smtClean="0"/>
              <a:t>LEDCs typically have dominant primary sector, NICs have large secondary sectors &amp; MEDCs tend to have large tertiary sectors.</a:t>
            </a:r>
          </a:p>
          <a:p>
            <a:r>
              <a:rPr lang="en-GB" sz="2400" smtClean="0"/>
              <a:t>LED</a:t>
            </a:r>
            <a:endParaRPr lang="en-GB" sz="2400" dirty="0" smtClean="0"/>
          </a:p>
          <a:p>
            <a:pPr>
              <a:buNone/>
            </a:pPr>
            <a:endParaRPr lang="en-GB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i design template">
  <a:themeElements>
    <a:clrScheme name="Koi design template 1">
      <a:dk1>
        <a:srgbClr val="272776"/>
      </a:dk1>
      <a:lt1>
        <a:srgbClr val="F3F1E4"/>
      </a:lt1>
      <a:dk2>
        <a:srgbClr val="272776"/>
      </a:dk2>
      <a:lt2>
        <a:srgbClr val="808080"/>
      </a:lt2>
      <a:accent1>
        <a:srgbClr val="99CCFF"/>
      </a:accent1>
      <a:accent2>
        <a:srgbClr val="CCCCFF"/>
      </a:accent2>
      <a:accent3>
        <a:srgbClr val="F8F7EF"/>
      </a:accent3>
      <a:accent4>
        <a:srgbClr val="202064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Koi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i design template 1">
        <a:dk1>
          <a:srgbClr val="272776"/>
        </a:dk1>
        <a:lt1>
          <a:srgbClr val="F3F1E4"/>
        </a:lt1>
        <a:dk2>
          <a:srgbClr val="272776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8F7EF"/>
        </a:accent3>
        <a:accent4>
          <a:srgbClr val="202064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i design template 2">
        <a:dk1>
          <a:srgbClr val="272776"/>
        </a:dk1>
        <a:lt1>
          <a:srgbClr val="F3F1E4"/>
        </a:lt1>
        <a:dk2>
          <a:srgbClr val="272776"/>
        </a:dk2>
        <a:lt2>
          <a:srgbClr val="777777"/>
        </a:lt2>
        <a:accent1>
          <a:srgbClr val="B8CFFB"/>
        </a:accent1>
        <a:accent2>
          <a:srgbClr val="DF8F74"/>
        </a:accent2>
        <a:accent3>
          <a:srgbClr val="F8F7EF"/>
        </a:accent3>
        <a:accent4>
          <a:srgbClr val="202064"/>
        </a:accent4>
        <a:accent5>
          <a:srgbClr val="D8E4FD"/>
        </a:accent5>
        <a:accent6>
          <a:srgbClr val="CA8168"/>
        </a:accent6>
        <a:hlink>
          <a:srgbClr val="7F97C2"/>
        </a:hlink>
        <a:folHlink>
          <a:srgbClr val="8BB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1850</TotalTime>
  <Words>219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Koi design template</vt:lpstr>
      <vt:lpstr>Wealth &amp; development</vt:lpstr>
      <vt:lpstr>What is development?</vt:lpstr>
      <vt:lpstr>Factors Affecting Development</vt:lpstr>
      <vt:lpstr>Measuring Development</vt:lpstr>
      <vt:lpstr>Types of measurement</vt:lpstr>
      <vt:lpstr>Employment Structures</vt:lpstr>
    </vt:vector>
  </TitlesOfParts>
  <Company>Boldon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Boldon School User</dc:creator>
  <cp:lastModifiedBy>Kate</cp:lastModifiedBy>
  <cp:revision>142</cp:revision>
  <dcterms:created xsi:type="dcterms:W3CDTF">2007-02-28T08:15:18Z</dcterms:created>
  <dcterms:modified xsi:type="dcterms:W3CDTF">2010-05-12T19:10:13Z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TC100690421033</vt:lpwstr>
  </property>
</Properties>
</file>